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90" r:id="rId2"/>
    <p:sldId id="274" r:id="rId3"/>
    <p:sldId id="275" r:id="rId4"/>
    <p:sldId id="276" r:id="rId5"/>
    <p:sldId id="264" r:id="rId6"/>
    <p:sldId id="263" r:id="rId7"/>
    <p:sldId id="265" r:id="rId8"/>
    <p:sldId id="277" r:id="rId9"/>
    <p:sldId id="272" r:id="rId10"/>
    <p:sldId id="281" r:id="rId11"/>
    <p:sldId id="282" r:id="rId12"/>
    <p:sldId id="284" r:id="rId13"/>
    <p:sldId id="268" r:id="rId14"/>
    <p:sldId id="269" r:id="rId15"/>
    <p:sldId id="291" r:id="rId16"/>
    <p:sldId id="292" r:id="rId17"/>
    <p:sldId id="285" r:id="rId18"/>
    <p:sldId id="286" r:id="rId19"/>
    <p:sldId id="267" r:id="rId20"/>
    <p:sldId id="288" r:id="rId21"/>
    <p:sldId id="287" r:id="rId22"/>
    <p:sldId id="261" r:id="rId23"/>
    <p:sldId id="256" r:id="rId24"/>
    <p:sldId id="257" r:id="rId25"/>
    <p:sldId id="271" r:id="rId26"/>
    <p:sldId id="258" r:id="rId27"/>
    <p:sldId id="262" r:id="rId28"/>
    <p:sldId id="259" r:id="rId29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2" clrIdx="0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05022-EFBC-40E5-A9CF-832BCBC7B6C9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tinet/AICa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3" Type="http://schemas.openxmlformats.org/officeDocument/2006/relationships/image" Target="../media/image54.jpeg"/><Relationship Id="rId21" Type="http://schemas.openxmlformats.org/officeDocument/2006/relationships/image" Target="../media/image72.jpeg"/><Relationship Id="rId7" Type="http://schemas.openxmlformats.org/officeDocument/2006/relationships/image" Target="../media/image58.jpeg"/><Relationship Id="rId12" Type="http://schemas.openxmlformats.org/officeDocument/2006/relationships/image" Target="../media/image63.jpeg"/><Relationship Id="rId17" Type="http://schemas.openxmlformats.org/officeDocument/2006/relationships/image" Target="../media/image68.jpeg"/><Relationship Id="rId25" Type="http://schemas.openxmlformats.org/officeDocument/2006/relationships/image" Target="../media/image76.png"/><Relationship Id="rId2" Type="http://schemas.openxmlformats.org/officeDocument/2006/relationships/image" Target="../media/image53.jpeg"/><Relationship Id="rId16" Type="http://schemas.openxmlformats.org/officeDocument/2006/relationships/image" Target="../media/image67.jpeg"/><Relationship Id="rId20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24" Type="http://schemas.openxmlformats.org/officeDocument/2006/relationships/image" Target="../media/image75.jpeg"/><Relationship Id="rId5" Type="http://schemas.openxmlformats.org/officeDocument/2006/relationships/image" Target="../media/image56.jpeg"/><Relationship Id="rId15" Type="http://schemas.openxmlformats.org/officeDocument/2006/relationships/image" Target="../media/image66.jpeg"/><Relationship Id="rId23" Type="http://schemas.openxmlformats.org/officeDocument/2006/relationships/image" Target="../media/image74.png"/><Relationship Id="rId10" Type="http://schemas.openxmlformats.org/officeDocument/2006/relationships/image" Target="../media/image61.jpeg"/><Relationship Id="rId19" Type="http://schemas.openxmlformats.org/officeDocument/2006/relationships/image" Target="../media/image70.jpeg"/><Relationship Id="rId4" Type="http://schemas.openxmlformats.org/officeDocument/2006/relationships/image" Target="../media/image55.jpeg"/><Relationship Id="rId9" Type="http://schemas.openxmlformats.org/officeDocument/2006/relationships/image" Target="../media/image60.jpeg"/><Relationship Id="rId14" Type="http://schemas.openxmlformats.org/officeDocument/2006/relationships/image" Target="../media/image65.jpeg"/><Relationship Id="rId22" Type="http://schemas.openxmlformats.org/officeDocument/2006/relationships/image" Target="../media/image7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t-cml.github.io/extensions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86.png"/><Relationship Id="rId7" Type="http://schemas.openxmlformats.org/officeDocument/2006/relationships/image" Target="../media/image3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9992" y="5257435"/>
            <a:ext cx="569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컨트롤러 </a:t>
            </a:r>
            <a:r>
              <a:rPr lang="ko-KR" altLang="en-US" dirty="0" smtClean="0"/>
              <a:t>기판의 </a:t>
            </a:r>
            <a:r>
              <a:rPr lang="ko-KR" altLang="en-US" dirty="0" err="1" smtClean="0"/>
              <a:t>핀헤더에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메가 연결하기 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349913" y="5832786"/>
            <a:ext cx="6078069" cy="3542674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66532" y="254499"/>
            <a:ext cx="18501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0. </a:t>
            </a:r>
            <a:r>
              <a:rPr lang="ko-KR" altLang="en-US" dirty="0" smtClean="0"/>
              <a:t>보드 연결하기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" y="5938328"/>
            <a:ext cx="5090236" cy="2409739"/>
          </a:xfrm>
          <a:prstGeom prst="rect">
            <a:avLst/>
          </a:prstGeom>
        </p:spPr>
      </p:pic>
      <p:sp>
        <p:nvSpPr>
          <p:cNvPr id="21" name="Google Shape;2360;p296"/>
          <p:cNvSpPr txBox="1">
            <a:spLocks/>
          </p:cNvSpPr>
          <p:nvPr/>
        </p:nvSpPr>
        <p:spPr>
          <a:xfrm>
            <a:off x="560717" y="8360558"/>
            <a:ext cx="5779698" cy="101490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실제로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있도록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메가를 컨트롤러 </a:t>
            </a:r>
            <a:r>
              <a:rPr lang="ko-KR" altLang="en-US" sz="1500" dirty="0" smtClean="0"/>
              <a:t>기판의 핀이 부러지지 않도록 </a:t>
            </a:r>
            <a:r>
              <a:rPr lang="ko-KR" altLang="en-US" sz="1500" dirty="0" err="1" smtClean="0"/>
              <a:t>조심히</a:t>
            </a:r>
            <a:r>
              <a:rPr lang="ko-KR" altLang="en-US" sz="1500" dirty="0" smtClean="0"/>
              <a:t> 끼워줍니다</a:t>
            </a:r>
            <a:r>
              <a:rPr lang="en-US" altLang="ko-KR" sz="1500" dirty="0" smtClean="0"/>
              <a:t>. </a:t>
            </a:r>
            <a:endParaRPr lang="en-US" altLang="ko-KR" sz="1500" dirty="0" smtClean="0"/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컨트롤러와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사이에 공간이 뜨지 </a:t>
            </a:r>
            <a:r>
              <a:rPr lang="ko-KR" altLang="en-US" sz="1500" dirty="0" smtClean="0"/>
              <a:t>않아야 합니다</a:t>
            </a:r>
            <a:r>
              <a:rPr lang="en-US" altLang="ko-KR" sz="1500" dirty="0" smtClean="0"/>
              <a:t>.</a:t>
            </a:r>
            <a:endParaRPr lang="en-US" altLang="ko-KR" sz="1500" dirty="0"/>
          </a:p>
        </p:txBody>
      </p:sp>
      <p:pic>
        <p:nvPicPr>
          <p:cNvPr id="1026" name="Picture 2" descr="Spectrum Technology Arduino Mega 2560 R3 Price in India - Buy Spectrum  Technology Arduino Mega 2560 R3 online at Flipkart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3" b="5450"/>
          <a:stretch/>
        </p:blipFill>
        <p:spPr bwMode="auto">
          <a:xfrm>
            <a:off x="788957" y="1714761"/>
            <a:ext cx="2118145" cy="174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349913" y="1336630"/>
            <a:ext cx="6078069" cy="3542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8176" y="3549275"/>
            <a:ext cx="569013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AICar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제어용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프로그램은 탑재되어 출시됩니다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프로그램을 업데이트 할 때는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메가의 </a:t>
            </a:r>
            <a:r>
              <a:rPr lang="en-US" altLang="ko-KR" sz="1200" dirty="0"/>
              <a:t>USB </a:t>
            </a:r>
            <a:r>
              <a:rPr lang="en-US" altLang="ko-KR" sz="1200" dirty="0" smtClean="0"/>
              <a:t>B </a:t>
            </a:r>
            <a:r>
              <a:rPr lang="ko-KR" altLang="en-US" sz="1200" dirty="0" smtClean="0"/>
              <a:t>포트와 </a:t>
            </a:r>
            <a:r>
              <a:rPr lang="ko-KR" altLang="en-US" sz="1200" dirty="0"/>
              <a:t>컴퓨터의 </a:t>
            </a:r>
            <a:r>
              <a:rPr lang="en-US" altLang="ko-KR" sz="1200" dirty="0"/>
              <a:t>USB </a:t>
            </a:r>
            <a:r>
              <a:rPr lang="en-US" altLang="ko-KR" sz="1200" dirty="0" smtClean="0"/>
              <a:t>A</a:t>
            </a:r>
            <a:r>
              <a:rPr lang="ko-KR" altLang="en-US" sz="1200" dirty="0" smtClean="0"/>
              <a:t>포트를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전용 케이블로 </a:t>
            </a:r>
            <a:r>
              <a:rPr lang="ko-KR" altLang="en-US" sz="1200" dirty="0" smtClean="0"/>
              <a:t>연결 한 다음 모니터링을 하면서 수정합니다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블루투스의 이름을 바꾸기 위해 </a:t>
            </a:r>
            <a:r>
              <a:rPr lang="en-US" altLang="ko-KR" sz="1200" dirty="0" smtClean="0">
                <a:solidFill>
                  <a:srgbClr val="FF0000"/>
                </a:solidFill>
              </a:rPr>
              <a:t>AT</a:t>
            </a:r>
            <a:r>
              <a:rPr lang="ko-KR" altLang="en-US" sz="1200" dirty="0" smtClean="0">
                <a:solidFill>
                  <a:srgbClr val="FF0000"/>
                </a:solidFill>
              </a:rPr>
              <a:t>커맨드 프로그램을 업로드 한 경우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AICar</a:t>
            </a:r>
            <a:r>
              <a:rPr lang="en-US" altLang="ko-KR" sz="1200" dirty="0" smtClean="0">
                <a:solidFill>
                  <a:srgbClr val="FF0000"/>
                </a:solidFill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</a:rPr>
              <a:t>제어 프로그램을 다시 업로드 해야 제대로 동작합니다</a:t>
            </a:r>
            <a:r>
              <a:rPr lang="en-US" altLang="ko-KR" sz="1200" dirty="0" smtClean="0">
                <a:solidFill>
                  <a:srgbClr val="FF0000"/>
                </a:solidFill>
              </a:rPr>
              <a:t>.</a:t>
            </a:r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9992" y="898510"/>
            <a:ext cx="428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메가 보드와 </a:t>
            </a:r>
            <a:r>
              <a:rPr lang="ko-KR" altLang="en-US" dirty="0" smtClean="0"/>
              <a:t>전용 </a:t>
            </a:r>
            <a:r>
              <a:rPr lang="en-US" altLang="ko-KR" dirty="0" smtClean="0"/>
              <a:t>USB</a:t>
            </a:r>
            <a:r>
              <a:rPr lang="ko-KR" altLang="en-US" dirty="0" smtClean="0"/>
              <a:t>케이블</a:t>
            </a:r>
            <a:endParaRPr lang="ko-KR" altLang="en-US" dirty="0"/>
          </a:p>
        </p:txBody>
      </p:sp>
      <p:pic>
        <p:nvPicPr>
          <p:cNvPr id="1028" name="Picture 4" descr="Upload SW to Arduino - Fenix autopilot pro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501" y="1654109"/>
            <a:ext cx="2580281" cy="181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2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32" y="1248846"/>
            <a:ext cx="3779398" cy="27734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시리얼 통신 코드 확인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 flipV="1">
            <a:off x="461732" y="2462208"/>
            <a:ext cx="266411" cy="2353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805947" y="2454919"/>
            <a:ext cx="1027279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218067" y="1267671"/>
            <a:ext cx="2308666" cy="2703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300" dirty="0"/>
              <a:t>이 설명서에서는 기본부품으로 들어가 있는 </a:t>
            </a:r>
            <a:r>
              <a:rPr lang="ko-KR" altLang="en-US" sz="1300" dirty="0" err="1"/>
              <a:t>아두이노</a:t>
            </a:r>
            <a:r>
              <a:rPr lang="ko-KR" altLang="en-US" sz="1300" dirty="0"/>
              <a:t> 메가를 기준으로 설명합니다</a:t>
            </a:r>
            <a:r>
              <a:rPr lang="en-US" altLang="ko-KR" sz="1300" dirty="0"/>
              <a:t>.</a:t>
            </a:r>
          </a:p>
          <a:p>
            <a:pPr lvl="0">
              <a:spcBef>
                <a:spcPts val="1600"/>
              </a:spcBef>
            </a:pPr>
            <a:r>
              <a:rPr lang="en-US" altLang="ko-KR" sz="1300" dirty="0" err="1" smtClean="0">
                <a:solidFill>
                  <a:srgbClr val="FF0000"/>
                </a:solidFill>
              </a:rPr>
              <a:t>AICar</a:t>
            </a:r>
            <a:r>
              <a:rPr lang="en-US" altLang="ko-KR" sz="1300" dirty="0" smtClean="0">
                <a:solidFill>
                  <a:srgbClr val="FF0000"/>
                </a:solidFill>
              </a:rPr>
              <a:t> </a:t>
            </a:r>
            <a:r>
              <a:rPr lang="ko-KR" altLang="en-US" sz="1300" dirty="0" smtClean="0">
                <a:solidFill>
                  <a:srgbClr val="FF0000"/>
                </a:solidFill>
              </a:rPr>
              <a:t>제어 프로그램은 설치되어 출시되지만</a:t>
            </a:r>
            <a:r>
              <a:rPr lang="en-US" altLang="ko-KR" sz="1300" dirty="0" smtClean="0">
                <a:solidFill>
                  <a:srgbClr val="FF0000"/>
                </a:solidFill>
              </a:rPr>
              <a:t>, </a:t>
            </a:r>
            <a:r>
              <a:rPr lang="ko-KR" altLang="en-US" sz="1300" dirty="0" smtClean="0">
                <a:solidFill>
                  <a:srgbClr val="FF0000"/>
                </a:solidFill>
              </a:rPr>
              <a:t>블루투스 이름을 바꾸기 위해 앞장의 프로그램을 업로드 하였었다면 다시 제어 프로그램을 설치해주어야 합니다</a:t>
            </a:r>
            <a:r>
              <a:rPr lang="en-US" altLang="ko-KR" sz="1300" dirty="0" smtClean="0">
                <a:solidFill>
                  <a:srgbClr val="FF0000"/>
                </a:solidFill>
              </a:rPr>
              <a:t>.</a:t>
            </a:r>
          </a:p>
          <a:p>
            <a:pPr>
              <a:spcBef>
                <a:spcPts val="1600"/>
              </a:spcBef>
            </a:pPr>
            <a:r>
              <a:rPr lang="en-US" altLang="ko-KR" sz="1300" dirty="0" err="1"/>
              <a:t>AI_Car.ino</a:t>
            </a:r>
            <a:r>
              <a:rPr lang="en-US" altLang="ko-KR" sz="1300" dirty="0"/>
              <a:t> </a:t>
            </a:r>
            <a:r>
              <a:rPr lang="ko-KR" altLang="en-US" sz="1300" dirty="0"/>
              <a:t>파일을 열고 </a:t>
            </a:r>
            <a:r>
              <a:rPr lang="ko-KR" altLang="en-US" sz="1300" dirty="0" smtClean="0"/>
              <a:t>아래 </a:t>
            </a:r>
            <a:r>
              <a:rPr lang="ko-KR" altLang="en-US" sz="1300" dirty="0"/>
              <a:t>내용을 확인합니다</a:t>
            </a:r>
            <a:r>
              <a:rPr lang="en-US" altLang="ko-KR" sz="1300" dirty="0" smtClean="0"/>
              <a:t>.</a:t>
            </a:r>
            <a:endParaRPr lang="en-US" altLang="ko-KR" sz="1300" dirty="0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</a:t>
            </a:r>
            <a:r>
              <a:rPr lang="ko-KR" altLang="en-US" dirty="0" smtClean="0"/>
              <a:t>보드 선택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5381" y="4111969"/>
            <a:ext cx="5927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Serial3를 그대로 사용하고,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우노를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쓸때는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78, 79</a:t>
            </a:r>
            <a:r>
              <a:rPr lang="ko-KR" altLang="en-US" sz="1200" dirty="0" smtClean="0"/>
              <a:t>번 줄은 </a:t>
            </a:r>
            <a:r>
              <a:rPr lang="ko-KR" altLang="en-US" sz="1200" dirty="0" err="1" smtClean="0"/>
              <a:t>주석해제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하고</a:t>
            </a:r>
            <a:r>
              <a:rPr lang="en-US" altLang="ko-KR" sz="1200" dirty="0" smtClean="0"/>
              <a:t>, 82</a:t>
            </a:r>
            <a:r>
              <a:rPr lang="ko-KR" altLang="en-US" sz="1200" dirty="0" err="1" smtClean="0"/>
              <a:t>번줄은</a:t>
            </a:r>
            <a:r>
              <a:rPr lang="ko-KR" altLang="en-US" sz="1200" dirty="0" smtClean="0"/>
              <a:t> 주석처리하고 위의 Serial3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mySerial로</a:t>
            </a:r>
            <a:r>
              <a:rPr lang="ko-KR" altLang="en-US" sz="1200" dirty="0"/>
              <a:t> 수정해주세요. </a:t>
            </a:r>
          </a:p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메가를 쓸 때는 SW6 스위치를 </a:t>
            </a:r>
            <a:r>
              <a:rPr lang="en-US" altLang="ko-KR" sz="1200" dirty="0" smtClean="0"/>
              <a:t>3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옮기고, </a:t>
            </a:r>
            <a:r>
              <a:rPr lang="ko-KR" altLang="en-US" sz="1200" dirty="0" err="1"/>
              <a:t>아두이노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우노를</a:t>
            </a:r>
            <a:r>
              <a:rPr lang="ko-KR" altLang="en-US" sz="1200" dirty="0"/>
              <a:t> 쓸 때는 SW6 스위치를 </a:t>
            </a:r>
            <a:r>
              <a:rPr lang="en-US" altLang="ko-KR" sz="1200" dirty="0" smtClean="0"/>
              <a:t>1</a:t>
            </a:r>
            <a:r>
              <a:rPr lang="ko-KR" altLang="en-US" sz="1200" dirty="0" err="1" smtClean="0"/>
              <a:t>번쪽으로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옮겨주세요.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24447" y="184302"/>
            <a:ext cx="4099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3.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프로그램 업로드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5" y="6097560"/>
            <a:ext cx="4678385" cy="276608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6207" y="8945992"/>
            <a:ext cx="5927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보드를 </a:t>
            </a:r>
            <a:r>
              <a:rPr lang="en-US" altLang="ko-KR" sz="1200" dirty="0" smtClean="0"/>
              <a:t>USB</a:t>
            </a:r>
            <a:r>
              <a:rPr lang="ko-KR" altLang="en-US" sz="1200" dirty="0" smtClean="0"/>
              <a:t>케이블로 연결하고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보드</a:t>
            </a:r>
            <a:r>
              <a:rPr lang="en-US" altLang="ko-KR" sz="1200" dirty="0" smtClean="0"/>
              <a:t>-Arduino Mega or Mega 2560’</a:t>
            </a:r>
            <a:r>
              <a:rPr lang="ko-KR" altLang="en-US" sz="1200" dirty="0" smtClean="0"/>
              <a:t>을 선택하세요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5" name="직사각형 24"/>
          <p:cNvSpPr/>
          <p:nvPr/>
        </p:nvSpPr>
        <p:spPr>
          <a:xfrm flipV="1">
            <a:off x="1724521" y="7310875"/>
            <a:ext cx="1307778" cy="258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3409894" y="7424428"/>
            <a:ext cx="10059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4303850" y="7884744"/>
            <a:ext cx="1425809" cy="259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4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0939" y="649479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포트 선택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‘</a:t>
            </a:r>
            <a:r>
              <a:rPr lang="ko-KR" altLang="en-US" sz="1200" dirty="0"/>
              <a:t>툴</a:t>
            </a:r>
            <a:r>
              <a:rPr lang="en-US" altLang="ko-KR" sz="1200" dirty="0" smtClean="0"/>
              <a:t>-</a:t>
            </a:r>
            <a:r>
              <a:rPr lang="ko-KR" altLang="en-US" sz="1200" dirty="0" smtClean="0"/>
              <a:t>포트</a:t>
            </a:r>
            <a:r>
              <a:rPr lang="en-US" altLang="ko-KR" sz="1200" dirty="0" smtClean="0"/>
              <a:t>-COMX(Arduino </a:t>
            </a:r>
            <a:r>
              <a:rPr lang="en-US" altLang="ko-KR" sz="1200" dirty="0"/>
              <a:t>Mega or Mega </a:t>
            </a:r>
            <a:r>
              <a:rPr lang="en-US" altLang="ko-KR" sz="1200" dirty="0" smtClean="0"/>
              <a:t>2560)’</a:t>
            </a:r>
            <a:r>
              <a:rPr lang="ko-KR" altLang="en-US" sz="1200" dirty="0"/>
              <a:t>을 선택하세요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33" y="1265730"/>
            <a:ext cx="5290130" cy="284623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610833" y="3125837"/>
            <a:ext cx="418689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4168177" y="3450916"/>
            <a:ext cx="1891386" cy="2253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5" y="6116567"/>
            <a:ext cx="5519281" cy="281570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431316" y="9044020"/>
            <a:ext cx="59273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* </a:t>
            </a:r>
            <a:r>
              <a:rPr lang="ko-KR" altLang="en-US" sz="1200" dirty="0" smtClean="0"/>
              <a:t>프로그램을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메가 보드에 업로드 하세요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932466" y="6569869"/>
            <a:ext cx="305319" cy="360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53" y="1296264"/>
            <a:ext cx="5519281" cy="28157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0939" y="649479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시리얼 모니터링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70860" y="1177454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31316" y="5354062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 전환 버튼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376874" y="593403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32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411" y="6117750"/>
            <a:ext cx="1716220" cy="3124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333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32" y="6117750"/>
            <a:ext cx="1659021" cy="312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2" name="Google Shape;2331;p292"/>
          <p:cNvSpPr txBox="1">
            <a:spLocks/>
          </p:cNvSpPr>
          <p:nvPr/>
        </p:nvSpPr>
        <p:spPr>
          <a:xfrm>
            <a:off x="4324730" y="6356377"/>
            <a:ext cx="2736624" cy="241533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</a:t>
            </a:r>
          </a:p>
          <a:p>
            <a:pPr algn="l">
              <a:spcBef>
                <a:spcPts val="1600"/>
              </a:spcBef>
            </a:pP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전진 시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Forward: FFFF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스위치를 후진 시 </a:t>
            </a:r>
            <a:endParaRPr lang="en-US" altLang="ko-KR" sz="1500" dirty="0" smtClean="0"/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Rear: RRRR</a:t>
            </a:r>
            <a:endParaRPr lang="ko-KR" altLang="en-US" sz="1500" dirty="0" smtClean="0"/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3" name="직사각형 2"/>
          <p:cNvSpPr/>
          <p:nvPr/>
        </p:nvSpPr>
        <p:spPr>
          <a:xfrm>
            <a:off x="446207" y="4353880"/>
            <a:ext cx="5927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* </a:t>
            </a:r>
            <a:r>
              <a:rPr lang="ko-KR" altLang="en-US" sz="1200" dirty="0" err="1" smtClean="0"/>
              <a:t>아두이노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IDE</a:t>
            </a:r>
            <a:r>
              <a:rPr lang="ko-KR" altLang="en-US" sz="1200" dirty="0" smtClean="0"/>
              <a:t>의 우측 상단에 있는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시리얼 모니터 버튼</a:t>
            </a:r>
            <a:r>
              <a:rPr lang="en-US" altLang="ko-KR" sz="1200" dirty="0" smtClean="0"/>
              <a:t>’</a:t>
            </a:r>
            <a:r>
              <a:rPr lang="ko-KR" altLang="en-US" sz="1200" dirty="0" smtClean="0"/>
              <a:t>을 누르세요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* </a:t>
            </a:r>
            <a:r>
              <a:rPr lang="en-US" altLang="ko-KR" sz="1200" dirty="0" err="1" smtClean="0"/>
              <a:t>AICar</a:t>
            </a:r>
            <a:r>
              <a:rPr lang="ko-KR" altLang="en-US" sz="1200" dirty="0" smtClean="0"/>
              <a:t>의 기본 모드는 </a:t>
            </a:r>
            <a:r>
              <a:rPr lang="ko-KR" altLang="en-US" sz="1200" dirty="0" err="1" smtClean="0"/>
              <a:t>수동모드입니다</a:t>
            </a:r>
            <a:r>
              <a:rPr lang="en-US" altLang="ko-KR" sz="1200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2451529" y="6345134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srgbClr val="FF0000"/>
                </a:solidFill>
              </a:rPr>
              <a:t>사진수정할</a:t>
            </a:r>
            <a:r>
              <a:rPr lang="ko-KR" altLang="en-US" dirty="0" smtClean="0">
                <a:solidFill>
                  <a:srgbClr val="FF0000"/>
                </a:solidFill>
              </a:rPr>
              <a:t> 것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5750845" y="1750048"/>
            <a:ext cx="418689" cy="3742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24447" y="184302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4. 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smtClean="0"/>
              <a:t>수동모드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3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25002" y="396797"/>
            <a:ext cx="368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시리얼 모니터 데이터 확인 방법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924772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Google Shape;2361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614" y="1091452"/>
            <a:ext cx="5152685" cy="336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360;p296"/>
          <p:cNvSpPr txBox="1">
            <a:spLocks/>
          </p:cNvSpPr>
          <p:nvPr/>
        </p:nvSpPr>
        <p:spPr>
          <a:xfrm>
            <a:off x="2020806" y="2241559"/>
            <a:ext cx="4025589" cy="144392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전용 앱의 모드 전환 버튼을 눌렀을 때 시리얼 모니터 </a:t>
            </a:r>
            <a:r>
              <a:rPr lang="en-US" altLang="ko-KR" sz="1500" dirty="0" smtClean="0"/>
              <a:t>‘m’ </a:t>
            </a:r>
            <a:r>
              <a:rPr lang="ko-KR" altLang="en-US" sz="1500" dirty="0" smtClean="0"/>
              <a:t>메시지가 보이면 수동 모드</a:t>
            </a:r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전진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은 후진</a:t>
            </a:r>
          </a:p>
          <a:p>
            <a:pPr marL="457200" algn="l">
              <a:spcBef>
                <a:spcPts val="1600"/>
              </a:spcBef>
              <a:spcAft>
                <a:spcPts val="1600"/>
              </a:spcAft>
            </a:pPr>
            <a:endParaRPr lang="ko-KR" altLang="en-US" sz="1500" dirty="0"/>
          </a:p>
        </p:txBody>
      </p:sp>
      <p:sp>
        <p:nvSpPr>
          <p:cNvPr id="27" name="직사각형 26"/>
          <p:cNvSpPr/>
          <p:nvPr/>
        </p:nvSpPr>
        <p:spPr>
          <a:xfrm flipV="1">
            <a:off x="893710" y="2502550"/>
            <a:ext cx="983218" cy="69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1298775" y="1619049"/>
            <a:ext cx="325490" cy="293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269834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전진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84981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Google Shape;2368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614" y="6034980"/>
            <a:ext cx="5152685" cy="315374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 flipV="1">
            <a:off x="893709" y="6901342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2367;p297"/>
          <p:cNvSpPr txBox="1">
            <a:spLocks/>
          </p:cNvSpPr>
          <p:nvPr/>
        </p:nvSpPr>
        <p:spPr>
          <a:xfrm>
            <a:off x="2297151" y="6732399"/>
            <a:ext cx="3209441" cy="144144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0 0 FFFF</a:t>
            </a:r>
            <a:r>
              <a:rPr lang="ko-KR" altLang="en-US" sz="1500" dirty="0" smtClean="0"/>
              <a:t>는 전진 모드</a:t>
            </a:r>
          </a:p>
          <a:p>
            <a:pPr algn="l">
              <a:spcBef>
                <a:spcPts val="1600"/>
              </a:spcBef>
            </a:pPr>
            <a:r>
              <a:rPr lang="ko-KR" altLang="en-US" sz="1500" dirty="0" smtClean="0"/>
              <a:t>페달을 밟을 경우 세번째 숫자는 </a:t>
            </a:r>
            <a:r>
              <a:rPr lang="en-US" altLang="ko-KR" sz="1500" dirty="0" smtClean="0"/>
              <a:t>0~255</a:t>
            </a:r>
            <a:r>
              <a:rPr lang="ko-KR" altLang="en-US" sz="1500" dirty="0" smtClean="0"/>
              <a:t>까지 변화함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0 (0~255) FFFF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61096" y="49306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smtClean="0"/>
              <a:t>후진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31017" y="1021043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Google Shape;2375;p2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3708" y="1270016"/>
            <a:ext cx="5116590" cy="319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74;p298"/>
          <p:cNvSpPr txBox="1">
            <a:spLocks/>
          </p:cNvSpPr>
          <p:nvPr/>
        </p:nvSpPr>
        <p:spPr>
          <a:xfrm>
            <a:off x="2969272" y="1937765"/>
            <a:ext cx="2669083" cy="130843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1 1 0 RRRR</a:t>
            </a:r>
            <a:r>
              <a:rPr lang="ko-KR" altLang="en-US" sz="1500" dirty="0" smtClean="0"/>
              <a:t>는 후진 모드</a:t>
            </a:r>
            <a:endParaRPr lang="ko-KR" altLang="en-US" sz="1500" b="1" dirty="0" smtClean="0"/>
          </a:p>
          <a:p>
            <a:pPr algn="l">
              <a:spcBef>
                <a:spcPts val="1600"/>
              </a:spcBef>
            </a:pPr>
            <a:r>
              <a:rPr lang="ko-KR" altLang="en-US" sz="1500" dirty="0"/>
              <a:t>페달을 밟을 경우 세번째 숫자는 </a:t>
            </a:r>
            <a:r>
              <a:rPr lang="en-US" altLang="ko-KR" sz="1500" dirty="0"/>
              <a:t>0~255</a:t>
            </a:r>
            <a:r>
              <a:rPr lang="ko-KR" altLang="en-US" sz="1500" dirty="0"/>
              <a:t>까지 변화함</a:t>
            </a:r>
          </a:p>
          <a:p>
            <a:pPr algn="l">
              <a:spcBef>
                <a:spcPts val="1600"/>
              </a:spcBef>
              <a:spcAft>
                <a:spcPts val="1600"/>
              </a:spcAft>
            </a:pPr>
            <a:r>
              <a:rPr lang="en-US" altLang="ko-KR" sz="1500" b="1" dirty="0" smtClean="0">
                <a:solidFill>
                  <a:srgbClr val="FF9900"/>
                </a:solidFill>
              </a:rPr>
              <a:t>1 1 (0~255) RRRR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941835" y="2166367"/>
            <a:ext cx="1091501" cy="65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61096" y="5005595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조향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31017" y="553357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2374;p298"/>
          <p:cNvSpPr txBox="1">
            <a:spLocks/>
          </p:cNvSpPr>
          <p:nvPr/>
        </p:nvSpPr>
        <p:spPr>
          <a:xfrm>
            <a:off x="3518210" y="7661471"/>
            <a:ext cx="2813380" cy="15674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수동모드로 </a:t>
            </a:r>
            <a:r>
              <a:rPr lang="ko-KR" altLang="en-US" sz="1500" dirty="0" err="1" smtClean="0"/>
              <a:t>조향을</a:t>
            </a:r>
            <a:r>
              <a:rPr lang="ko-KR" altLang="en-US" sz="1500" dirty="0" smtClean="0"/>
              <a:t> 할 때는 </a:t>
            </a:r>
            <a:r>
              <a:rPr lang="ko-KR" altLang="en-US" sz="1500" dirty="0" err="1" smtClean="0"/>
              <a:t>스텝모터</a:t>
            </a:r>
            <a:r>
              <a:rPr lang="ko-KR" altLang="en-US" sz="1500" dirty="0" smtClean="0"/>
              <a:t> 케이블을 제거해주세요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b="1" dirty="0">
              <a:solidFill>
                <a:srgbClr val="FF99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500" b="1" dirty="0" smtClean="0">
                <a:solidFill>
                  <a:srgbClr val="FF9900"/>
                </a:solidFill>
              </a:rPr>
              <a:t>제거하지 않고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조향을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할 경우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스텝모터에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무리가 가고 </a:t>
            </a:r>
            <a:r>
              <a:rPr lang="ko-KR" altLang="en-US" sz="1500" b="1" dirty="0" err="1" smtClean="0">
                <a:solidFill>
                  <a:srgbClr val="FF9900"/>
                </a:solidFill>
              </a:rPr>
              <a:t>조향이</a:t>
            </a:r>
            <a:r>
              <a:rPr lang="ko-KR" altLang="en-US" sz="1500" b="1" dirty="0" smtClean="0">
                <a:solidFill>
                  <a:srgbClr val="FF9900"/>
                </a:solidFill>
              </a:rPr>
              <a:t> 잘 되지 않습니다</a:t>
            </a:r>
            <a:r>
              <a:rPr lang="en-US" altLang="ko-KR" sz="1500" b="1" dirty="0" smtClean="0">
                <a:solidFill>
                  <a:srgbClr val="FF9900"/>
                </a:solidFill>
              </a:rPr>
              <a:t>.</a:t>
            </a:r>
            <a:endParaRPr lang="ko-KR" altLang="en-US" sz="1500" b="1" dirty="0">
              <a:solidFill>
                <a:srgbClr val="FF99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6827" y="6555284"/>
            <a:ext cx="2260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 smtClean="0">
                <a:solidFill>
                  <a:srgbClr val="FF0000"/>
                </a:solidFill>
              </a:rPr>
              <a:t>스텝모터</a:t>
            </a:r>
            <a:r>
              <a:rPr lang="ko-KR" altLang="en-US" b="1" dirty="0" smtClean="0">
                <a:solidFill>
                  <a:srgbClr val="FF0000"/>
                </a:solidFill>
              </a:rPr>
              <a:t> 케이블 사진 추가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5718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5. </a:t>
            </a:r>
            <a:r>
              <a:rPr lang="ko-KR" altLang="en-US" dirty="0" err="1" smtClean="0"/>
              <a:t>앱인벤터를</a:t>
            </a:r>
            <a:r>
              <a:rPr lang="ko-KR" altLang="en-US" dirty="0" smtClean="0"/>
              <a:t> 이용해 앱 설치하기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24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67" y="5413963"/>
            <a:ext cx="3614675" cy="3213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09" y="5396323"/>
            <a:ext cx="2295845" cy="119079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72" y="485105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6952" y="5396323"/>
            <a:ext cx="6078069" cy="3296652"/>
            <a:chOff x="406951" y="5894801"/>
            <a:chExt cx="6078069" cy="3296652"/>
          </a:xfrm>
        </p:grpSpPr>
        <p:sp>
          <p:nvSpPr>
            <p:cNvPr id="34" name="직사각형 33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199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28" y="5853203"/>
            <a:ext cx="1606774" cy="339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22" y="1112675"/>
            <a:ext cx="1601785" cy="338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1122214"/>
            <a:ext cx="1601785" cy="338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9246" y="108416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4447" y="184302"/>
            <a:ext cx="3700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6. </a:t>
            </a:r>
            <a:r>
              <a:rPr lang="en-US" altLang="ko-KR" dirty="0" smtClean="0"/>
              <a:t>AI </a:t>
            </a:r>
            <a:r>
              <a:rPr lang="ko-KR" altLang="en-US" dirty="0" err="1" smtClean="0"/>
              <a:t>고카트</a:t>
            </a:r>
            <a:r>
              <a:rPr lang="ko-KR" altLang="en-US" dirty="0" smtClean="0"/>
              <a:t> 동작 확인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전용앱모드</a:t>
            </a:r>
            <a:endParaRPr lang="ko-KR" altLang="en-US" dirty="0"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59432" y="2571787"/>
            <a:ext cx="2339245" cy="151259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dirty="0" err="1" smtClean="0"/>
              <a:t>AICar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전용앱을</a:t>
            </a:r>
            <a:r>
              <a:rPr lang="ko-KR" altLang="en-US" sz="1200" dirty="0" smtClean="0"/>
              <a:t> 엽니다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먼저 블루투스 이름을 입력하고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버튼을 누르세요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앱을 사용할 때는 항상 연결되었다는 메시지가 나온 다음에 명령 버튼을 사용합니다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5853203"/>
            <a:ext cx="1601785" cy="338236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42588" y="5791059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14432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32647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1650;p210"/>
          <p:cNvSpPr/>
          <p:nvPr/>
        </p:nvSpPr>
        <p:spPr>
          <a:xfrm rot="5400000">
            <a:off x="2631318" y="7278575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60;p296"/>
          <p:cNvSpPr txBox="1">
            <a:spLocks/>
          </p:cNvSpPr>
          <p:nvPr/>
        </p:nvSpPr>
        <p:spPr>
          <a:xfrm>
            <a:off x="4159432" y="6729761"/>
            <a:ext cx="2312587" cy="24443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블루투스가 연결되고 나서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모드바꾸기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버튼을 누릅니다</a:t>
            </a:r>
            <a:r>
              <a:rPr lang="en-US" altLang="ko-KR" sz="1500" dirty="0" smtClean="0"/>
              <a:t>. 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모드가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로 바뀌면 앱을 이용해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조종할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로 바꾸지 않으면 다른 버튼이 눌리지 않습니다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</p:txBody>
      </p:sp>
      <p:sp>
        <p:nvSpPr>
          <p:cNvPr id="42" name="직사각형 41"/>
          <p:cNvSpPr/>
          <p:nvPr/>
        </p:nvSpPr>
        <p:spPr>
          <a:xfrm flipV="1">
            <a:off x="3444068" y="3481591"/>
            <a:ext cx="481161" cy="20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flipV="1">
            <a:off x="2731095" y="2728330"/>
            <a:ext cx="1138378" cy="347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4541" y="1160260"/>
            <a:ext cx="1900540" cy="1278045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 flipV="1">
            <a:off x="5910233" y="1788443"/>
            <a:ext cx="370430" cy="238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444" y="4157007"/>
            <a:ext cx="58695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/>
              <a:t>블루투스 </a:t>
            </a:r>
            <a:r>
              <a:rPr lang="ko-KR" altLang="en-US" sz="1300" dirty="0" smtClean="0"/>
              <a:t>연결이 되면 앱에 블루투스 이름과 함께 연결메시지가 나오며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깜빡거리던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블루투스의 </a:t>
            </a:r>
            <a:r>
              <a:rPr lang="en-US" altLang="ko-KR" sz="1300" dirty="0" smtClean="0"/>
              <a:t>LED</a:t>
            </a:r>
            <a:r>
              <a:rPr lang="ko-KR" altLang="en-US" sz="1300" dirty="0" smtClean="0"/>
              <a:t>가 </a:t>
            </a:r>
            <a:r>
              <a:rPr lang="ko-KR" altLang="en-US" sz="1300" dirty="0" err="1" smtClean="0"/>
              <a:t>켜진채로</a:t>
            </a:r>
            <a:r>
              <a:rPr lang="ko-KR" altLang="en-US" sz="1300" dirty="0" smtClean="0"/>
              <a:t> 유지되는 </a:t>
            </a:r>
            <a:r>
              <a:rPr lang="ko-KR" altLang="en-US" sz="1300" dirty="0" smtClean="0"/>
              <a:t>것을 확인할 수 있습니다</a:t>
            </a:r>
            <a:r>
              <a:rPr lang="en-US" altLang="ko-KR" sz="1300" dirty="0" smtClean="0"/>
              <a:t>.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0029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33" y="5739878"/>
            <a:ext cx="1605771" cy="33907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532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</a:t>
            </a:r>
            <a:r>
              <a:rPr lang="en-US" altLang="ko-KR" dirty="0" smtClean="0"/>
              <a:t> </a:t>
            </a:r>
            <a:r>
              <a:rPr lang="en-US" altLang="ko-KR" dirty="0" err="1"/>
              <a:t>AICar</a:t>
            </a:r>
            <a:r>
              <a:rPr lang="en-US" altLang="ko-KR" dirty="0"/>
              <a:t> </a:t>
            </a:r>
            <a:r>
              <a:rPr lang="ko-KR" altLang="en-US" dirty="0" err="1" smtClean="0"/>
              <a:t>전용앱을</a:t>
            </a:r>
            <a:r>
              <a:rPr lang="ko-KR" altLang="en-US" dirty="0" smtClean="0"/>
              <a:t> 사용 모드 시 시리얼 모니터 표시 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제어 모드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722229" y="6361169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1910282" y="6404539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81707" y="7426713"/>
            <a:ext cx="2339272" cy="16404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버튼제어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를 누르면 버튼을 눌러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에서는 </a:t>
            </a:r>
            <a:r>
              <a:rPr lang="ko-KR" altLang="en-US" sz="1500" dirty="0" err="1" smtClean="0"/>
              <a:t>좌우회전과</a:t>
            </a:r>
            <a:r>
              <a:rPr lang="ko-KR" altLang="en-US" sz="1500" dirty="0" smtClean="0"/>
              <a:t> 대각선 이동 버튼을 사용할 수 없습니다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391548" y="1060150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Google Shape;2340;p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2686" y="1850361"/>
            <a:ext cx="4911449" cy="276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347;p294"/>
          <p:cNvPicPr preferRelativeResize="0"/>
          <p:nvPr/>
        </p:nvPicPr>
        <p:blipFill rotWithShape="1">
          <a:blip r:embed="rId5">
            <a:alphaModFix/>
          </a:blip>
          <a:srcRect r="46102"/>
          <a:stretch/>
        </p:blipFill>
        <p:spPr>
          <a:xfrm>
            <a:off x="3199952" y="1850361"/>
            <a:ext cx="2647185" cy="2760746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직사각형 24"/>
          <p:cNvSpPr/>
          <p:nvPr/>
        </p:nvSpPr>
        <p:spPr>
          <a:xfrm>
            <a:off x="693576" y="1178257"/>
            <a:ext cx="55987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err="1" smtClean="0"/>
              <a:t>AICar</a:t>
            </a:r>
            <a:r>
              <a:rPr lang="en-US" altLang="ko-KR" sz="1500" dirty="0" smtClean="0"/>
              <a:t> </a:t>
            </a:r>
            <a:r>
              <a:rPr lang="ko-KR" altLang="en-US" sz="1500" dirty="0" err="1" smtClean="0"/>
              <a:t>전용앱의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모드 전환 버튼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을 눌러 수동모드</a:t>
            </a:r>
            <a:r>
              <a:rPr lang="en-US" altLang="ko-KR" sz="1500" dirty="0" smtClean="0"/>
              <a:t>, </a:t>
            </a:r>
            <a:r>
              <a:rPr lang="ko-KR" altLang="en-US" sz="1500" dirty="0" err="1" smtClean="0"/>
              <a:t>자동모드</a:t>
            </a:r>
            <a:r>
              <a:rPr lang="ko-KR" altLang="en-US" sz="1500" dirty="0" smtClean="0"/>
              <a:t> 변경</a:t>
            </a:r>
            <a:endParaRPr lang="en-US" altLang="ko-KR" sz="1500" dirty="0" smtClean="0"/>
          </a:p>
          <a:p>
            <a:pPr lvl="0"/>
            <a:r>
              <a:rPr lang="en-US" altLang="ko-KR" sz="1500" dirty="0" smtClean="0"/>
              <a:t>BLE Terminal </a:t>
            </a:r>
            <a:r>
              <a:rPr lang="ko-KR" altLang="en-US" sz="1500" dirty="0" smtClean="0"/>
              <a:t>앱을 사용할 때는 </a:t>
            </a:r>
            <a:r>
              <a:rPr lang="en-US" altLang="ko-KR" sz="1500" dirty="0" smtClean="0"/>
              <a:t>m, </a:t>
            </a:r>
            <a:r>
              <a:rPr lang="en-US" altLang="ko-KR" sz="1500" dirty="0" err="1" smtClean="0"/>
              <a:t>i</a:t>
            </a:r>
            <a:r>
              <a:rPr lang="en-US" altLang="ko-KR" sz="1500" dirty="0"/>
              <a:t> </a:t>
            </a:r>
            <a:r>
              <a:rPr lang="ko-KR" altLang="en-US" sz="1500" dirty="0" smtClean="0"/>
              <a:t>전송</a:t>
            </a:r>
            <a:endParaRPr lang="en-US" altLang="ko-KR" sz="1500" dirty="0" smtClean="0"/>
          </a:p>
        </p:txBody>
      </p:sp>
      <p:sp>
        <p:nvSpPr>
          <p:cNvPr id="29" name="직사각형 28"/>
          <p:cNvSpPr/>
          <p:nvPr/>
        </p:nvSpPr>
        <p:spPr>
          <a:xfrm flipV="1">
            <a:off x="1032686" y="2986126"/>
            <a:ext cx="2123109" cy="359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3250580" y="3680687"/>
            <a:ext cx="1862254" cy="3555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7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510" y="993852"/>
            <a:ext cx="4290672" cy="3359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5002" y="39680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좌우조향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1554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후진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정지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25002" y="9186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2346;p294"/>
          <p:cNvSpPr txBox="1">
            <a:spLocks/>
          </p:cNvSpPr>
          <p:nvPr/>
        </p:nvSpPr>
        <p:spPr>
          <a:xfrm>
            <a:off x="2425390" y="3052699"/>
            <a:ext cx="4077681" cy="111512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좌우 </a:t>
            </a:r>
            <a:r>
              <a:rPr lang="ko-KR" altLang="en-US" sz="1300" dirty="0" err="1" smtClean="0"/>
              <a:t>조향버튼을</a:t>
            </a:r>
            <a:r>
              <a:rPr lang="ko-KR" altLang="en-US" sz="1300" dirty="0" smtClean="0"/>
              <a:t> 누르면 </a:t>
            </a:r>
            <a:r>
              <a:rPr lang="en-US" altLang="ko-KR" sz="1300" dirty="0" smtClean="0"/>
              <a:t>0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7</a:t>
            </a:r>
            <a:r>
              <a:rPr lang="ko-KR" altLang="en-US" sz="1300" dirty="0" smtClean="0"/>
              <a:t>까지 증가하며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좌회전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에서 </a:t>
            </a:r>
            <a:r>
              <a:rPr lang="en-US" altLang="ko-KR" sz="1300" dirty="0" smtClean="0"/>
              <a:t>0</a:t>
            </a:r>
            <a:r>
              <a:rPr lang="ko-KR" altLang="en-US" sz="1300" dirty="0" err="1" smtClean="0"/>
              <a:t>까지감소하며</a:t>
            </a:r>
            <a:r>
              <a:rPr lang="en-US" altLang="ko-KR" sz="1300" dirty="0" smtClean="0"/>
              <a:t>, 7</a:t>
            </a:r>
            <a:r>
              <a:rPr lang="ko-KR" altLang="en-US" sz="1300" dirty="0" smtClean="0"/>
              <a:t>단계에 걸쳐서 우회전합니다</a:t>
            </a:r>
            <a:r>
              <a:rPr lang="en-US" altLang="ko-KR" sz="1300" dirty="0" smtClean="0"/>
              <a:t>.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a, d 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전송합니다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 flipV="1">
            <a:off x="807713" y="2308300"/>
            <a:ext cx="1271989" cy="1572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5002" y="580025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10" y="5822444"/>
            <a:ext cx="4295246" cy="337731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 flipV="1">
            <a:off x="807712" y="6724184"/>
            <a:ext cx="1617678" cy="22581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Google Shape;2346;p294"/>
          <p:cNvSpPr txBox="1">
            <a:spLocks/>
          </p:cNvSpPr>
          <p:nvPr/>
        </p:nvSpPr>
        <p:spPr>
          <a:xfrm>
            <a:off x="2454188" y="7527073"/>
            <a:ext cx="4127861" cy="137903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300" dirty="0" err="1" smtClean="0"/>
              <a:t>AICar</a:t>
            </a:r>
            <a:r>
              <a:rPr lang="en-US" altLang="ko-KR" sz="1300" dirty="0" smtClean="0"/>
              <a:t> </a:t>
            </a:r>
            <a:r>
              <a:rPr lang="ko-KR" altLang="en-US" sz="1300" dirty="0" err="1" smtClean="0"/>
              <a:t>전용앱의</a:t>
            </a:r>
            <a:r>
              <a:rPr lang="ko-KR" altLang="en-US" sz="1300" dirty="0" smtClean="0"/>
              <a:t> 버튼 모드에서 전후 버튼을 누르면 전진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후진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정지합니다</a:t>
            </a:r>
            <a:r>
              <a:rPr lang="en-US" altLang="ko-KR" sz="1300" dirty="0" smtClean="0"/>
              <a:t>. </a:t>
            </a:r>
            <a:endParaRPr lang="en-US" altLang="ko-KR" sz="1300" dirty="0"/>
          </a:p>
          <a:p>
            <a:pPr algn="l">
              <a:spcBef>
                <a:spcPts val="1600"/>
              </a:spcBef>
            </a:pPr>
            <a:r>
              <a:rPr lang="en-US" altLang="ko-KR" sz="1400" dirty="0"/>
              <a:t>BLE Terminal </a:t>
            </a:r>
            <a:r>
              <a:rPr lang="ko-KR" altLang="en-US" sz="1400" dirty="0"/>
              <a:t>앱을 사용할 때는 </a:t>
            </a:r>
            <a:r>
              <a:rPr lang="en-US" altLang="ko-KR" sz="1400" dirty="0" smtClean="0"/>
              <a:t>w, x, s </a:t>
            </a:r>
            <a:r>
              <a:rPr lang="ko-KR" altLang="en-US" sz="1400" dirty="0" smtClean="0"/>
              <a:t>를 전송합니다</a:t>
            </a:r>
            <a:r>
              <a:rPr lang="en-US" altLang="ko-KR" sz="1400" dirty="0" smtClean="0"/>
              <a:t>.</a:t>
            </a:r>
          </a:p>
          <a:p>
            <a:pPr algn="l">
              <a:spcBef>
                <a:spcPts val="1600"/>
              </a:spcBef>
            </a:pPr>
            <a:r>
              <a:rPr lang="ko-KR" altLang="en-US" sz="1400" dirty="0" smtClean="0"/>
              <a:t>속도 버튼으로 </a:t>
            </a:r>
            <a:r>
              <a:rPr lang="en-US" altLang="ko-KR" sz="1400" dirty="0" err="1" smtClean="0"/>
              <a:t>AICar</a:t>
            </a:r>
            <a:r>
              <a:rPr lang="ko-KR" altLang="en-US" sz="1400" dirty="0" smtClean="0"/>
              <a:t>의 속도를 제어할 수 있습니다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263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56" y="5971661"/>
            <a:ext cx="4114067" cy="32097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04" y="1607715"/>
            <a:ext cx="4515008" cy="30100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4508" y="301610"/>
            <a:ext cx="4370107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155795" y="4506944"/>
            <a:ext cx="334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</a:t>
            </a:r>
            <a:r>
              <a:rPr lang="ko-KR" altLang="en-US" dirty="0" smtClean="0">
                <a:hlinkClick r:id="rId4"/>
              </a:rPr>
              <a:t>github.com/mtinet/</a:t>
            </a:r>
            <a:r>
              <a:rPr lang="en-US" altLang="ko-KR" dirty="0" err="1" smtClean="0">
                <a:hlinkClick r:id="rId4"/>
              </a:rPr>
              <a:t>AICar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123545" y="2216033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3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099" y="1163573"/>
            <a:ext cx="1606774" cy="3392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75" y="1171069"/>
            <a:ext cx="1606774" cy="33929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79194" y="111735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1491942" y="178332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650;p210"/>
          <p:cNvSpPr/>
          <p:nvPr/>
        </p:nvSpPr>
        <p:spPr>
          <a:xfrm rot="5400000">
            <a:off x="2321643" y="2070866"/>
            <a:ext cx="332928" cy="34291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360;p296"/>
          <p:cNvSpPr txBox="1">
            <a:spLocks/>
          </p:cNvSpPr>
          <p:nvPr/>
        </p:nvSpPr>
        <p:spPr>
          <a:xfrm>
            <a:off x="4165170" y="3601844"/>
            <a:ext cx="2339272" cy="11650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smtClean="0"/>
              <a:t>음성인식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마이크버튼을 눌러 음성으로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5737759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568404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7108301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7084680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360;p296"/>
          <p:cNvSpPr txBox="1">
            <a:spLocks/>
          </p:cNvSpPr>
          <p:nvPr/>
        </p:nvSpPr>
        <p:spPr>
          <a:xfrm>
            <a:off x="4181707" y="8040029"/>
            <a:ext cx="2339272" cy="1027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err="1" smtClean="0"/>
              <a:t>비전인식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카메라로 들어오는 영상을 인식해 </a:t>
            </a:r>
            <a:r>
              <a:rPr lang="en-US" altLang="ko-KR" sz="1500" dirty="0" err="1" smtClean="0"/>
              <a:t>AICar</a:t>
            </a:r>
            <a:r>
              <a:rPr lang="ko-KR" altLang="en-US" sz="1500" dirty="0" smtClean="0"/>
              <a:t>를 제어할 수 있습니다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96" y="5737760"/>
            <a:ext cx="1606774" cy="339290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181707" y="1614101"/>
            <a:ext cx="2163696" cy="1529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600" dirty="0"/>
              <a:t>사용 명령어</a:t>
            </a:r>
            <a:endParaRPr lang="en-US" altLang="ko-KR" sz="16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앞으로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왼쪽 </a:t>
            </a:r>
            <a:r>
              <a:rPr lang="en-US" altLang="ko-KR" sz="1200" dirty="0"/>
              <a:t>– </a:t>
            </a:r>
            <a:r>
              <a:rPr lang="ko-KR" altLang="en-US" sz="1200" dirty="0"/>
              <a:t>정지 </a:t>
            </a:r>
            <a:r>
              <a:rPr lang="en-US" altLang="ko-KR" sz="1200" dirty="0"/>
              <a:t>– </a:t>
            </a:r>
            <a:r>
              <a:rPr lang="ko-KR" altLang="en-US" sz="1200" dirty="0"/>
              <a:t>오른쪽</a:t>
            </a:r>
            <a:endParaRPr lang="en-US" altLang="ko-KR" sz="1200" dirty="0"/>
          </a:p>
          <a:p>
            <a:pPr lvl="0" algn="ctr"/>
            <a:endParaRPr lang="en-US" altLang="ko-KR" sz="1200" dirty="0"/>
          </a:p>
          <a:p>
            <a:pPr lvl="0" algn="ctr"/>
            <a:r>
              <a:rPr lang="ko-KR" altLang="en-US" sz="1200" dirty="0"/>
              <a:t>뒤로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36429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935" y="1143457"/>
            <a:ext cx="1608573" cy="3396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9" y="1143456"/>
            <a:ext cx="1606774" cy="33929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391548" y="108974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722229" y="2513998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Google Shape;1650;p210"/>
          <p:cNvSpPr/>
          <p:nvPr/>
        </p:nvSpPr>
        <p:spPr>
          <a:xfrm rot="5400000">
            <a:off x="1889290" y="2490377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직사각형 34"/>
          <p:cNvSpPr/>
          <p:nvPr/>
        </p:nvSpPr>
        <p:spPr>
          <a:xfrm>
            <a:off x="4149440" y="2306085"/>
            <a:ext cx="230214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 smtClean="0"/>
              <a:t>플레이 버튼을 누르면 첫번째 위치에 인식된 결과에 해당하는 문자를 블루투스를 통해 송신합니다</a:t>
            </a:r>
            <a:r>
              <a:rPr lang="en-US" altLang="ko-KR" sz="1300" dirty="0" smtClean="0"/>
              <a:t>.</a:t>
            </a:r>
          </a:p>
          <a:p>
            <a:pPr lvl="0"/>
            <a:endParaRPr lang="en-US" altLang="ko-KR" sz="1300" dirty="0" smtClean="0"/>
          </a:p>
          <a:p>
            <a:pPr lvl="0"/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있습니다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44" name="직사각형 43"/>
          <p:cNvSpPr/>
          <p:nvPr/>
        </p:nvSpPr>
        <p:spPr>
          <a:xfrm flipV="1">
            <a:off x="2494187" y="1867676"/>
            <a:ext cx="1464496" cy="41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 flipV="1">
            <a:off x="2488107" y="3692937"/>
            <a:ext cx="1536535" cy="291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1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728977" y="1939044"/>
            <a:ext cx="5663632" cy="3012064"/>
            <a:chOff x="728977" y="1939044"/>
            <a:chExt cx="5663632" cy="30120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8977" y="1939044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직사각형 22"/>
            <p:cNvSpPr/>
            <p:nvPr/>
          </p:nvSpPr>
          <p:spPr>
            <a:xfrm>
              <a:off x="1839952" y="3471472"/>
              <a:ext cx="745368" cy="50393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48196" y="90846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사이트 접속하기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② Label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4823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72190" y="1591136"/>
            <a:ext cx="37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https://</a:t>
            </a:r>
            <a:r>
              <a:rPr lang="en-US" altLang="ko-KR" b="1" dirty="0" smtClean="0"/>
              <a:t>classifier.appinventor.mit.edu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5415" y="316733"/>
            <a:ext cx="25426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 err="1" smtClean="0"/>
              <a:t>차선이미지</a:t>
            </a:r>
            <a:r>
              <a:rPr lang="ko-KR" altLang="en-US" dirty="0" smtClean="0"/>
              <a:t> 학습하기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이미지 촬영하기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err="1" smtClean="0">
                <a:solidFill>
                  <a:srgbClr val="000000"/>
                </a:solidFill>
                <a:latin typeface="+mj-ea"/>
                <a:ea typeface="+mj-ea"/>
              </a:rPr>
              <a:t>Forword</a:t>
            </a: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607" y="5967648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60" y="5955616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70" y="5964973"/>
            <a:ext cx="458167" cy="46522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071" y="5979680"/>
            <a:ext cx="458167" cy="46522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303" y="5964973"/>
            <a:ext cx="458167" cy="46522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855" y="5413180"/>
            <a:ext cx="458167" cy="46522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987" y="5413180"/>
            <a:ext cx="458167" cy="4652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19" y="5415778"/>
            <a:ext cx="458167" cy="46522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5415778"/>
            <a:ext cx="458167" cy="465220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 smtClean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952" y="7707232"/>
            <a:ext cx="533431" cy="4018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740" y="7709588"/>
            <a:ext cx="533431" cy="4018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51" y="7174167"/>
            <a:ext cx="481203" cy="4444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051" y="7182055"/>
            <a:ext cx="458166" cy="4365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379" y="7162808"/>
            <a:ext cx="483412" cy="439157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02" y="7154513"/>
            <a:ext cx="474238" cy="4411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303963"/>
            <a:ext cx="564694" cy="50188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303963"/>
            <a:ext cx="564694" cy="50188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316238"/>
            <a:ext cx="564694" cy="501881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이미지를 입력할 때는 최대한 많은 이미지를 정확하게 입력해야 합니다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 smtClean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주변 빛의 영향이나 바닥의 무늬가 달라지면 인식을 못할 수 있으므로 실제 인공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 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지능 </a:t>
            </a:r>
            <a:r>
              <a:rPr lang="ko-KR" altLang="en-US" sz="1200" b="1" dirty="0" err="1" smtClean="0">
                <a:solidFill>
                  <a:srgbClr val="FF0000"/>
                </a:solidFill>
              </a:rPr>
              <a:t>고카트가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 운행할 차선의 이미지를 다양하게 모아 학습해주세요</a:t>
            </a:r>
            <a:endParaRPr lang="en-US" altLang="ko-KR" sz="1200" b="1" dirty="0" smtClean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40" name="그룹 39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5" name="직사각형 4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41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충분히 </a:t>
              </a:r>
              <a:r>
                <a:rPr lang="ko-KR" altLang="en-US" sz="1200" b="1" dirty="0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2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23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이미지 모델 학습하기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</a:t>
            </a:r>
            <a:r>
              <a:rPr lang="ko-KR" altLang="en-US" dirty="0" smtClean="0"/>
              <a:t>이미지 모델 테스트하기</a:t>
            </a:r>
            <a:endParaRPr lang="ko-KR" alt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1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직사각형 33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 </a:t>
            </a:r>
            <a:r>
              <a:rPr lang="ko-KR" altLang="en-US" dirty="0" smtClean="0"/>
              <a:t>이미지 모델 다운로드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3070" y="557367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확장 파일 다운로드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3"/>
              </a:rPr>
              <a:t>https</a:t>
            </a:r>
            <a:r>
              <a:rPr lang="ko-KR" altLang="en-US" sz="1500" dirty="0">
                <a:hlinkClick r:id="rId3"/>
              </a:rPr>
              <a:t>://</a:t>
            </a:r>
            <a:r>
              <a:rPr lang="ko-KR" altLang="en-US" sz="1500" dirty="0" smtClean="0">
                <a:hlinkClick r:id="rId3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20" name="직사각형 19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확장기능 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3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8.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79444" y="530592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06952" y="610951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 descr="https://lh4.googleusercontent.com/ahWqJzqDEHvjCBbOC_CsUz2Sp9BU9xzgSCo8wvw2begL829Oe2BhgLEg3YGXBALorRT2PGyzdr9BjZHfvMntNNsReK9oWMTsvJj8w6uMZJ6Pg7xRSRTRAveyU12OEYhgcyUHa8EnNk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89" y="6145900"/>
            <a:ext cx="5994450" cy="326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1525;p195"/>
          <p:cNvPicPr preferRelativeResize="0"/>
          <p:nvPr/>
        </p:nvPicPr>
        <p:blipFill rotWithShape="1">
          <a:blip r:embed="rId5">
            <a:alphaModFix/>
          </a:blip>
          <a:srcRect l="70868"/>
          <a:stretch/>
        </p:blipFill>
        <p:spPr>
          <a:xfrm>
            <a:off x="4413338" y="6113508"/>
            <a:ext cx="2041601" cy="328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526;p195"/>
          <p:cNvSpPr/>
          <p:nvPr/>
        </p:nvSpPr>
        <p:spPr>
          <a:xfrm>
            <a:off x="4593692" y="8095889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527;p195"/>
          <p:cNvSpPr/>
          <p:nvPr/>
        </p:nvSpPr>
        <p:spPr>
          <a:xfrm>
            <a:off x="4701612" y="9069480"/>
            <a:ext cx="647501" cy="174507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직사각형 31"/>
          <p:cNvSpPr/>
          <p:nvPr/>
        </p:nvSpPr>
        <p:spPr>
          <a:xfrm>
            <a:off x="491475" y="8559500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330" y="1065117"/>
            <a:ext cx="2346143" cy="304142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729" y="1204388"/>
            <a:ext cx="1460704" cy="2743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1318" y="417004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31318" y="944361"/>
            <a:ext cx="6078069" cy="3296652"/>
            <a:chOff x="376876" y="892797"/>
            <a:chExt cx="6078069" cy="3296652"/>
          </a:xfrm>
        </p:grpSpPr>
        <p:sp>
          <p:nvSpPr>
            <p:cNvPr id="20" name="직사각형 19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881939" y="3371832"/>
              <a:ext cx="1042639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22813" y="2529943"/>
              <a:ext cx="826956" cy="19646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33" y="5473637"/>
            <a:ext cx="3614675" cy="321304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75" y="5455997"/>
            <a:ext cx="2295845" cy="1190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1957" y="5000701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31318" y="5455997"/>
            <a:ext cx="6078069" cy="3296652"/>
            <a:chOff x="406951" y="5894801"/>
            <a:chExt cx="6078069" cy="3296652"/>
          </a:xfrm>
        </p:grpSpPr>
        <p:sp>
          <p:nvSpPr>
            <p:cNvPr id="18" name="직사각형 17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11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80" y="1505664"/>
            <a:ext cx="5381743" cy="33083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2804778" y="180996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87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49" y="1484811"/>
            <a:ext cx="5325250" cy="3276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528311" cy="1510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381" y="5788401"/>
            <a:ext cx="3704683" cy="29974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345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smtClean="0"/>
              <a:t>블루투스</a:t>
            </a:r>
            <a:r>
              <a:rPr lang="en-US" altLang="ko-KR" dirty="0" smtClean="0"/>
              <a:t> </a:t>
            </a:r>
            <a:r>
              <a:rPr lang="en-US" altLang="ko-KR" dirty="0" smtClean="0"/>
              <a:t>AT</a:t>
            </a:r>
            <a:r>
              <a:rPr lang="ko-KR" altLang="en-US" dirty="0" smtClean="0"/>
              <a:t>커맨드 파일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②</a:t>
            </a:r>
            <a:r>
              <a:rPr lang="en-US" altLang="ko-KR" dirty="0" smtClean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89547" y="5930403"/>
            <a:ext cx="5967966" cy="3395849"/>
            <a:chOff x="589547" y="1251838"/>
            <a:chExt cx="5967966" cy="3395849"/>
          </a:xfrm>
        </p:grpSpPr>
        <p:grpSp>
          <p:nvGrpSpPr>
            <p:cNvPr id="5" name="그룹 4"/>
            <p:cNvGrpSpPr/>
            <p:nvPr/>
          </p:nvGrpSpPr>
          <p:grpSpPr>
            <a:xfrm>
              <a:off x="589547" y="3834759"/>
              <a:ext cx="5967966" cy="812928"/>
              <a:chOff x="721894" y="3913817"/>
              <a:chExt cx="6136106" cy="812928"/>
            </a:xfrm>
          </p:grpSpPr>
          <p:sp>
            <p:nvSpPr>
              <p:cNvPr id="19" name="Google Shape;2273;p284"/>
              <p:cNvSpPr txBox="1">
                <a:spLocks/>
              </p:cNvSpPr>
              <p:nvPr/>
            </p:nvSpPr>
            <p:spPr>
              <a:xfrm>
                <a:off x="721894" y="3913817"/>
                <a:ext cx="6136106" cy="624336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0" indent="0" algn="ctr" defTabSz="685800" rtl="0" eaLnBrk="1" latinLnBrk="1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1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r>
                  <a:rPr lang="ko-KR" altLang="en-US" sz="1500" dirty="0" smtClean="0"/>
                  <a:t>보드 </a:t>
                </a:r>
                <a:r>
                  <a:rPr lang="en-US" altLang="ko-KR" sz="1500" dirty="0" smtClean="0"/>
                  <a:t>: Arduino Mega,  </a:t>
                </a:r>
                <a:r>
                  <a:rPr lang="ko-KR" altLang="en-US" sz="1500" dirty="0" smtClean="0"/>
                  <a:t>포트 </a:t>
                </a:r>
                <a:r>
                  <a:rPr lang="en-US" altLang="ko-KR" sz="1500" dirty="0" smtClean="0"/>
                  <a:t>: COM (Arduino Mega) </a:t>
                </a:r>
                <a:r>
                  <a:rPr lang="ko-KR" altLang="en-US" sz="1500" dirty="0" smtClean="0"/>
                  <a:t>번호</a:t>
                </a:r>
                <a:r>
                  <a:rPr lang="en-US" altLang="ko-KR" sz="1500" dirty="0" smtClean="0"/>
                  <a:t> </a:t>
                </a:r>
                <a:r>
                  <a:rPr lang="ko-KR" altLang="en-US" sz="1500" dirty="0" smtClean="0"/>
                  <a:t>확인</a:t>
                </a:r>
                <a:endParaRPr lang="en-US" altLang="ko-KR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</a:pPr>
                <a:endParaRPr lang="ko-KR" altLang="en-US" sz="1500" dirty="0" smtClean="0"/>
              </a:p>
              <a:p>
                <a:pPr algn="l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</a:pPr>
                <a:endParaRPr lang="ko-KR" altLang="en-US" sz="1500" dirty="0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721894" y="4403580"/>
                <a:ext cx="5073427" cy="323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600"/>
                  </a:spcBef>
                </a:pPr>
                <a:r>
                  <a:rPr lang="ko-KR" altLang="en-US" sz="1500" dirty="0"/>
                  <a:t>연결 문제가 생길 경우 </a:t>
                </a:r>
                <a:r>
                  <a:rPr lang="ko-KR" altLang="en-US" sz="1500" dirty="0" smtClean="0"/>
                  <a:t>장치 </a:t>
                </a:r>
                <a:r>
                  <a:rPr lang="ko-KR" altLang="en-US" sz="1500" dirty="0"/>
                  <a:t>관리자에서 포트번호를 확인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2190650" y="2290701"/>
              <a:ext cx="1478101" cy="144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801304" y="2625632"/>
              <a:ext cx="1672736" cy="2091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225799" y="2528351"/>
              <a:ext cx="405889" cy="1744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145745" y="1251838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9496" y="2487576"/>
              <a:ext cx="7452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1819606" y="2176701"/>
              <a:ext cx="131310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630045" y="4305847"/>
            <a:ext cx="578719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IDE(</a:t>
            </a:r>
            <a:r>
              <a:rPr lang="ko-KR" altLang="en-US" sz="1500" dirty="0" smtClean="0"/>
              <a:t>편집기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실행 후 파일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열기에서 </a:t>
            </a:r>
            <a:r>
              <a:rPr lang="en-US" altLang="ko-KR" sz="1500" dirty="0" err="1" smtClean="0"/>
              <a:t>changeBluetoothName</a:t>
            </a:r>
            <a:r>
              <a:rPr lang="en-US" altLang="ko-KR" sz="1500" dirty="0" smtClean="0"/>
              <a:t>(MEGA).</a:t>
            </a:r>
            <a:r>
              <a:rPr lang="en-US" altLang="ko-KR" sz="1500" dirty="0" err="1" smtClean="0"/>
              <a:t>ino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 열기</a:t>
            </a:r>
            <a:endParaRPr lang="ko-KR" altLang="en-US" sz="1500" dirty="0"/>
          </a:p>
        </p:txBody>
      </p:sp>
      <p:sp>
        <p:nvSpPr>
          <p:cNvPr id="27" name="TextBox 26"/>
          <p:cNvSpPr txBox="1"/>
          <p:nvPr/>
        </p:nvSpPr>
        <p:spPr>
          <a:xfrm>
            <a:off x="103285" y="254101"/>
            <a:ext cx="28264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블루투스 이름 설정하기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754" y="1398791"/>
            <a:ext cx="3408952" cy="28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96" y="5834739"/>
            <a:ext cx="4207748" cy="35488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81" y="1230025"/>
            <a:ext cx="3408952" cy="28751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③ </a:t>
            </a:r>
            <a:r>
              <a:rPr lang="ko-KR" altLang="en-US" dirty="0" smtClean="0"/>
              <a:t>블루투스 파일 업로드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smtClean="0"/>
              <a:t>시리얼 모니터로 </a:t>
            </a:r>
            <a:r>
              <a:rPr lang="en-US" altLang="ko-KR" dirty="0" smtClean="0"/>
              <a:t>AT </a:t>
            </a:r>
            <a:r>
              <a:rPr lang="ko-KR" altLang="en-US" dirty="0" smtClean="0"/>
              <a:t>커맨드 입력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856559" y="1524137"/>
            <a:ext cx="313223" cy="318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63859" y="4114254"/>
            <a:ext cx="5530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altLang="ko-KR" sz="1500" dirty="0"/>
              <a:t>HM-10</a:t>
            </a:r>
            <a:r>
              <a:rPr lang="ko-KR" altLang="en-US" sz="1500" dirty="0"/>
              <a:t>블루투스 모듈의 이름을 바꾸기 위해 </a:t>
            </a:r>
            <a:r>
              <a:rPr lang="en-US" altLang="ko-KR" sz="1500" dirty="0" smtClean="0"/>
              <a:t>‘</a:t>
            </a:r>
            <a:r>
              <a:rPr lang="ko-KR" altLang="en-US" sz="1500" dirty="0" smtClean="0"/>
              <a:t>스케치 </a:t>
            </a:r>
            <a:r>
              <a:rPr lang="en-US" altLang="ko-KR" sz="1500" dirty="0" smtClean="0"/>
              <a:t>-&gt; </a:t>
            </a:r>
            <a:r>
              <a:rPr lang="ko-KR" altLang="en-US" sz="1500" dirty="0" smtClean="0"/>
              <a:t>업로드</a:t>
            </a:r>
            <a:r>
              <a:rPr lang="en-US" altLang="ko-KR" sz="1500" dirty="0" smtClean="0"/>
              <a:t>’ </a:t>
            </a:r>
            <a:r>
              <a:rPr lang="ko-KR" altLang="en-US" sz="1500" dirty="0" smtClean="0"/>
              <a:t>버튼을 눌러</a:t>
            </a:r>
            <a:r>
              <a:rPr lang="en-US" altLang="ko-KR" sz="1500" dirty="0" smtClean="0"/>
              <a:t>  </a:t>
            </a:r>
            <a:r>
              <a:rPr lang="ko-KR" altLang="en-US" sz="1500" dirty="0" smtClean="0"/>
              <a:t>코드를 </a:t>
            </a:r>
            <a:r>
              <a:rPr lang="ko-KR" altLang="en-US" sz="1500" dirty="0"/>
              <a:t>업로드 </a:t>
            </a:r>
            <a:r>
              <a:rPr lang="ko-KR" altLang="en-US" sz="1500" dirty="0" smtClean="0"/>
              <a:t>함</a:t>
            </a:r>
            <a:endParaRPr lang="ko-KR" altLang="en-US" sz="1500" dirty="0"/>
          </a:p>
        </p:txBody>
      </p:sp>
      <p:pic>
        <p:nvPicPr>
          <p:cNvPr id="30" name="Google Shape;2288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148" y="6871127"/>
            <a:ext cx="3998495" cy="24762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1" name="직사각형 30"/>
          <p:cNvSpPr/>
          <p:nvPr/>
        </p:nvSpPr>
        <p:spPr>
          <a:xfrm flipV="1">
            <a:off x="4692316" y="6142200"/>
            <a:ext cx="326807" cy="4128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643940" y="7924596"/>
            <a:ext cx="40967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dirty="0"/>
              <a:t>시리얼 모니터를 실행 후 </a:t>
            </a:r>
            <a:r>
              <a:rPr lang="en-US" altLang="ko-KR" dirty="0" smtClean="0"/>
              <a:t>AT</a:t>
            </a:r>
            <a:r>
              <a:rPr lang="ko-KR" altLang="en-US" dirty="0"/>
              <a:t> </a:t>
            </a:r>
            <a:r>
              <a:rPr lang="ko-KR" altLang="en-US" dirty="0" smtClean="0"/>
              <a:t>입력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 flipH="1">
            <a:off x="2169782" y="6938130"/>
            <a:ext cx="320755" cy="172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Google Shape;1650;p210"/>
          <p:cNvSpPr/>
          <p:nvPr/>
        </p:nvSpPr>
        <p:spPr>
          <a:xfrm rot="15357711">
            <a:off x="3416992" y="5895437"/>
            <a:ext cx="332928" cy="1853635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986" y="5898904"/>
            <a:ext cx="3952915" cy="26581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⑤ AT </a:t>
            </a:r>
            <a:r>
              <a:rPr lang="ko-KR" altLang="en-US" dirty="0" smtClean="0"/>
              <a:t>커맨드 연결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229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93" y="1196859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/>
          <p:cNvSpPr/>
          <p:nvPr/>
        </p:nvSpPr>
        <p:spPr>
          <a:xfrm flipV="1">
            <a:off x="3599787" y="4298096"/>
            <a:ext cx="1573787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 flipV="1">
            <a:off x="752405" y="1679711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Google Shape;2294;p287"/>
          <p:cNvSpPr txBox="1">
            <a:spLocks/>
          </p:cNvSpPr>
          <p:nvPr/>
        </p:nvSpPr>
        <p:spPr>
          <a:xfrm>
            <a:off x="1085006" y="2248098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시리얼 모니터를 실행 후 </a:t>
            </a:r>
            <a:r>
              <a:rPr lang="en-US" altLang="ko-KR" sz="1500" dirty="0" smtClean="0"/>
              <a:t>AT</a:t>
            </a:r>
            <a:r>
              <a:rPr lang="ko-KR" altLang="en-US" sz="1500" dirty="0" smtClean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 smtClean="0"/>
              <a:t>OK</a:t>
            </a:r>
            <a:r>
              <a:rPr lang="ko-KR" altLang="en-US" sz="1500" dirty="0" smtClean="0"/>
              <a:t>가 나오는지 확인 </a:t>
            </a:r>
            <a:r>
              <a:rPr lang="en-US" altLang="ko-KR" sz="1500" dirty="0" smtClean="0"/>
              <a:t>OK</a:t>
            </a:r>
            <a:r>
              <a:rPr lang="ko-KR" altLang="en-US" sz="1500" dirty="0" smtClean="0"/>
              <a:t>가 안 나오면 연결이 안 된 것임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 smtClean="0"/>
              <a:t>하단의 </a:t>
            </a:r>
            <a:r>
              <a:rPr lang="en-US" altLang="ko-KR" sz="1500" dirty="0" smtClean="0"/>
              <a:t>Both NL &amp; CR </a:t>
            </a:r>
            <a:r>
              <a:rPr lang="ko-KR" altLang="en-US" sz="1500" dirty="0" smtClean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9600</a:t>
            </a:r>
            <a:r>
              <a:rPr lang="ko-KR" altLang="en-US" sz="1500" dirty="0" err="1" smtClean="0"/>
              <a:t>보드레이트</a:t>
            </a:r>
            <a:r>
              <a:rPr lang="ko-KR" altLang="en-US" sz="1500" dirty="0" smtClean="0"/>
              <a:t> 확인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 smtClean="0"/>
              <a:t>RX, TX </a:t>
            </a:r>
            <a:r>
              <a:rPr lang="ko-KR" altLang="en-US" sz="1500" dirty="0" err="1" smtClean="0"/>
              <a:t>핀번호</a:t>
            </a:r>
            <a:r>
              <a:rPr lang="ko-KR" altLang="en-US" sz="1500" dirty="0" smtClean="0"/>
              <a:t> 확인 </a:t>
            </a:r>
            <a:endParaRPr lang="en-US" altLang="ko-KR" sz="1500" dirty="0" smtClean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577970" y="8614544"/>
            <a:ext cx="580557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/>
              <a:t>이 때 블루투스 모듈 옆의 스위치는 </a:t>
            </a:r>
            <a:r>
              <a:rPr lang="en-US" altLang="ko-KR" sz="1500" dirty="0" smtClean="0"/>
              <a:t>3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맞춤</a:t>
            </a:r>
            <a:r>
              <a:rPr lang="en-US" altLang="ko-KR" sz="1500" dirty="0" smtClean="0"/>
              <a:t>(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메가 사용 시</a:t>
            </a:r>
            <a:r>
              <a:rPr lang="en-US" altLang="ko-KR" sz="1500" dirty="0" smtClean="0"/>
              <a:t>), </a:t>
            </a:r>
            <a:r>
              <a:rPr lang="ko-KR" altLang="en-US" sz="1500" dirty="0" smtClean="0"/>
              <a:t>만약 </a:t>
            </a:r>
            <a:r>
              <a:rPr lang="ko-KR" altLang="en-US" sz="1500" dirty="0" err="1" smtClean="0"/>
              <a:t>아두이노</a:t>
            </a:r>
            <a:r>
              <a:rPr lang="ko-KR" altLang="en-US" sz="1500" dirty="0" smtClean="0"/>
              <a:t> </a:t>
            </a:r>
            <a:r>
              <a:rPr lang="ko-KR" altLang="en-US" sz="1500" dirty="0" err="1" smtClean="0"/>
              <a:t>우노를</a:t>
            </a:r>
            <a:r>
              <a:rPr lang="ko-KR" altLang="en-US" sz="1500" dirty="0" smtClean="0"/>
              <a:t> 사용한다면 </a:t>
            </a:r>
            <a:r>
              <a:rPr lang="en-US" altLang="ko-KR" sz="1500" dirty="0" smtClean="0"/>
              <a:t>1</a:t>
            </a:r>
            <a:r>
              <a:rPr lang="ko-KR" altLang="en-US" sz="1500" dirty="0" err="1" smtClean="0"/>
              <a:t>번쪽으로</a:t>
            </a:r>
            <a:r>
              <a:rPr lang="ko-KR" altLang="en-US" sz="1500" dirty="0" smtClean="0"/>
              <a:t> 맞추고 소프트웨어시리얼</a:t>
            </a:r>
            <a:r>
              <a:rPr lang="en-US" altLang="ko-KR" sz="1500" dirty="0" smtClean="0"/>
              <a:t>(2, 3</a:t>
            </a:r>
            <a:r>
              <a:rPr lang="ko-KR" altLang="en-US" sz="1500" dirty="0" smtClean="0"/>
              <a:t>번 핀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을 사용함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코드 수정 필요</a:t>
            </a:r>
            <a:r>
              <a:rPr lang="en-US" altLang="ko-KR" sz="1500" dirty="0" smtClean="0"/>
              <a:t>)</a:t>
            </a:r>
            <a:r>
              <a:rPr lang="ko-KR" altLang="en-US" sz="1500" dirty="0" smtClean="0"/>
              <a:t> </a:t>
            </a: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749625" y="3027621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TX3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RX3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2580550" y="7359030"/>
            <a:ext cx="1169076" cy="658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2311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5644" y="7538369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4" name="직사각형 63"/>
          <p:cNvSpPr/>
          <p:nvPr/>
        </p:nvSpPr>
        <p:spPr>
          <a:xfrm>
            <a:off x="1661277" y="8504876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444" y="589547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1084863" y="1687461"/>
            <a:ext cx="4563229" cy="1310824"/>
            <a:chOff x="164297" y="1189175"/>
            <a:chExt cx="4955624" cy="1451875"/>
          </a:xfrm>
        </p:grpSpPr>
        <p:pic>
          <p:nvPicPr>
            <p:cNvPr id="45" name="Google Shape;2302;p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4297" y="1189175"/>
              <a:ext cx="4955624" cy="14518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grpSp>
          <p:nvGrpSpPr>
            <p:cNvPr id="46" name="그룹 45"/>
            <p:cNvGrpSpPr/>
            <p:nvPr/>
          </p:nvGrpSpPr>
          <p:grpSpPr>
            <a:xfrm>
              <a:off x="539775" y="1387637"/>
              <a:ext cx="599912" cy="246221"/>
              <a:chOff x="539775" y="1387637"/>
              <a:chExt cx="599912" cy="246221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636104" y="1457739"/>
                <a:ext cx="503583" cy="1192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539775" y="1387637"/>
                <a:ext cx="457176" cy="2462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0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0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</p:grpSp>
      <p:grpSp>
        <p:nvGrpSpPr>
          <p:cNvPr id="49" name="그룹 48"/>
          <p:cNvGrpSpPr/>
          <p:nvPr/>
        </p:nvGrpSpPr>
        <p:grpSpPr>
          <a:xfrm>
            <a:off x="1084864" y="3218658"/>
            <a:ext cx="4563228" cy="1367614"/>
            <a:chOff x="164298" y="3099150"/>
            <a:chExt cx="5054252" cy="1514775"/>
          </a:xfrm>
        </p:grpSpPr>
        <p:pic>
          <p:nvPicPr>
            <p:cNvPr id="50" name="Google Shape;2303;p2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4298" y="3099150"/>
              <a:ext cx="5054252" cy="151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51" name="직사각형 50"/>
            <p:cNvSpPr/>
            <p:nvPr/>
          </p:nvSpPr>
          <p:spPr>
            <a:xfrm>
              <a:off x="768363" y="4134677"/>
              <a:ext cx="934541" cy="1855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dirty="0">
                <a:solidFill>
                  <a:srgbClr val="0E0D0A"/>
                </a:solidFill>
                <a:latin typeface="+mj-ea"/>
                <a:ea typeface="+mj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82511" y="4060735"/>
              <a:ext cx="484428" cy="26161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E0D0A"/>
                  </a:solidFill>
                  <a:latin typeface="+mj-ea"/>
                </a:rPr>
                <a:t>MA4</a:t>
              </a:r>
              <a:endParaRPr lang="ko-KR" altLang="en-US" sz="1100" dirty="0">
                <a:solidFill>
                  <a:srgbClr val="0E0D0A"/>
                </a:solidFill>
                <a:latin typeface="+mj-ea"/>
              </a:endParaRPr>
            </a:p>
          </p:txBody>
        </p:sp>
      </p:grpSp>
      <p:sp>
        <p:nvSpPr>
          <p:cNvPr id="53" name="직사각형 52"/>
          <p:cNvSpPr/>
          <p:nvPr/>
        </p:nvSpPr>
        <p:spPr>
          <a:xfrm>
            <a:off x="688012" y="1172016"/>
            <a:ext cx="570834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/>
              <a:t>AT+NAME</a:t>
            </a:r>
            <a:r>
              <a:rPr lang="ko-KR" altLang="en-US" sz="1500" dirty="0"/>
              <a:t>이름을 통해 </a:t>
            </a:r>
            <a:r>
              <a:rPr lang="ko-KR" altLang="en-US" sz="1500" dirty="0" smtClean="0"/>
              <a:t>블루투스 모듈의 </a:t>
            </a:r>
            <a:r>
              <a:rPr lang="ko-KR" altLang="en-US" sz="1500" dirty="0"/>
              <a:t>이름을 </a:t>
            </a:r>
            <a:r>
              <a:rPr lang="ko-KR" altLang="en-US" sz="1500" dirty="0" smtClean="0"/>
              <a:t>변경할 수 있습니다</a:t>
            </a:r>
            <a:r>
              <a:rPr lang="en-US" altLang="ko-KR" sz="1500" dirty="0" smtClean="0"/>
              <a:t>.</a:t>
            </a:r>
          </a:p>
          <a:p>
            <a:pPr lvl="0"/>
            <a:r>
              <a:rPr lang="en-US" altLang="ko-KR" sz="1500" dirty="0" smtClean="0"/>
              <a:t>(</a:t>
            </a:r>
            <a:r>
              <a:rPr lang="ko-KR" altLang="en-US" sz="1500" dirty="0"/>
              <a:t>블루투스 이름 기본값은 </a:t>
            </a:r>
            <a:r>
              <a:rPr lang="en-US" altLang="ko-KR" sz="1500" dirty="0"/>
              <a:t>MLT-BT05)</a:t>
            </a:r>
            <a:endParaRPr lang="ko-KR" altLang="en-US" sz="1500" dirty="0"/>
          </a:p>
        </p:txBody>
      </p:sp>
      <p:sp>
        <p:nvSpPr>
          <p:cNvPr id="54" name="직사각형 53"/>
          <p:cNvSpPr/>
          <p:nvPr/>
        </p:nvSpPr>
        <p:spPr>
          <a:xfrm>
            <a:off x="2420185" y="2602930"/>
            <a:ext cx="3429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ko-KR" sz="1500" dirty="0" smtClean="0"/>
              <a:t>AT+NAMEMA4 라고 입력하면</a:t>
            </a:r>
          </a:p>
          <a:p>
            <a:r>
              <a:rPr lang="en" altLang="ko-KR" sz="1500" dirty="0" smtClean="0">
                <a:solidFill>
                  <a:srgbClr val="FF0000"/>
                </a:solidFill>
              </a:rPr>
              <a:t>(</a:t>
            </a:r>
            <a:r>
              <a:rPr lang="en-US" altLang="ko-KR" sz="1500" dirty="0" smtClean="0">
                <a:solidFill>
                  <a:srgbClr val="FF0000"/>
                </a:solidFill>
              </a:rPr>
              <a:t>AT+NAME </a:t>
            </a:r>
            <a:r>
              <a:rPr lang="ko-KR" altLang="en-US" sz="1500" dirty="0" smtClean="0">
                <a:solidFill>
                  <a:srgbClr val="FF0000"/>
                </a:solidFill>
              </a:rPr>
              <a:t>뒤에 공백 제거</a:t>
            </a:r>
            <a:r>
              <a:rPr lang="en-US" altLang="ko-KR" sz="1500" dirty="0" smtClean="0">
                <a:solidFill>
                  <a:srgbClr val="FF0000"/>
                </a:solidFill>
              </a:rPr>
              <a:t>)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551506" y="4114320"/>
            <a:ext cx="3429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500" dirty="0" smtClean="0"/>
              <a:t>블루투스 이름이 </a:t>
            </a:r>
            <a:r>
              <a:rPr lang="en" altLang="ko-KR" sz="1500" dirty="0" smtClean="0"/>
              <a:t>MA4 라고 </a:t>
            </a:r>
            <a:r>
              <a:rPr lang="ko-KR" altLang="en-US" sz="1500" dirty="0" smtClean="0"/>
              <a:t>검색됨</a:t>
            </a:r>
            <a:endParaRPr lang="ko-KR" altLang="en-US" sz="1500" dirty="0"/>
          </a:p>
        </p:txBody>
      </p:sp>
      <p:pic>
        <p:nvPicPr>
          <p:cNvPr id="60" name="Google Shape;2310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644" y="6002335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2" name="직사각형 61"/>
          <p:cNvSpPr/>
          <p:nvPr/>
        </p:nvSpPr>
        <p:spPr>
          <a:xfrm>
            <a:off x="1559708" y="8502777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542184" y="7918965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 smtClean="0"/>
              <a:t>명령어를 입력하면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현재 </a:t>
            </a:r>
            <a:r>
              <a:rPr lang="ko-KR" altLang="en-US" sz="1500" dirty="0"/>
              <a:t>블루투스 모듈의 이름을 </a:t>
            </a:r>
            <a:endParaRPr lang="en-US" altLang="ko-KR" sz="1500" dirty="0" smtClean="0"/>
          </a:p>
          <a:p>
            <a:pPr lvl="0"/>
            <a:r>
              <a:rPr lang="ko-KR" altLang="en-US" sz="1500" dirty="0" smtClean="0"/>
              <a:t>확인할 </a:t>
            </a:r>
            <a:r>
              <a:rPr lang="ko-KR" altLang="en-US" sz="1500" dirty="0"/>
              <a:t>수 </a:t>
            </a:r>
            <a:r>
              <a:rPr lang="ko-KR" altLang="en-US" sz="1500" dirty="0" smtClean="0"/>
              <a:t>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29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6" y="1223848"/>
            <a:ext cx="1604065" cy="3387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9444" y="589547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스마트폰에서 </a:t>
            </a:r>
            <a:r>
              <a:rPr lang="ko-KR" altLang="en-US" dirty="0" smtClean="0"/>
              <a:t>변경된 블루투스 이름 확인 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16952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1040457" y="3705632"/>
            <a:ext cx="75751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863691" y="3082384"/>
            <a:ext cx="3429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</a:t>
            </a:r>
            <a:r>
              <a:rPr lang="ko-KR" altLang="en-US" sz="1500" dirty="0" smtClean="0"/>
              <a:t>있습니다</a:t>
            </a:r>
            <a:r>
              <a:rPr lang="en-US" altLang="ko-KR" sz="1500" dirty="0" smtClean="0"/>
              <a:t>.</a:t>
            </a:r>
          </a:p>
          <a:p>
            <a:pPr lvl="0"/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</a:t>
            </a:r>
            <a:r>
              <a:rPr lang="ko-KR" altLang="en-US" sz="1500" dirty="0" smtClean="0"/>
              <a:t>연결 가능합니다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26" name="직사각형 25"/>
          <p:cNvSpPr/>
          <p:nvPr/>
        </p:nvSpPr>
        <p:spPr>
          <a:xfrm>
            <a:off x="425002" y="567552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3" y="5710732"/>
            <a:ext cx="3163300" cy="3660130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4043175" y="8160159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66883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⑨</a:t>
            </a:r>
            <a:r>
              <a:rPr lang="en-US" altLang="ko-KR" dirty="0" smtClean="0"/>
              <a:t> AT</a:t>
            </a:r>
            <a:r>
              <a:rPr lang="ko-KR" altLang="en-US" dirty="0" smtClean="0"/>
              <a:t>커맨드 도움말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1187</TotalTime>
  <Words>1370</Words>
  <Application>Microsoft Office PowerPoint</Application>
  <PresentationFormat>A4 용지(210x297mm)</PresentationFormat>
  <Paragraphs>218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mtinet</cp:lastModifiedBy>
  <cp:revision>80</cp:revision>
  <cp:lastPrinted>2021-02-15T07:29:43Z</cp:lastPrinted>
  <dcterms:created xsi:type="dcterms:W3CDTF">2021-02-09T05:43:03Z</dcterms:created>
  <dcterms:modified xsi:type="dcterms:W3CDTF">2021-05-07T23:02:35Z</dcterms:modified>
</cp:coreProperties>
</file>